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1"/>
  </p:notesMasterIdLst>
  <p:sldIdLst>
    <p:sldId id="256" r:id="rId4"/>
    <p:sldId id="258" r:id="rId5"/>
    <p:sldId id="257" r:id="rId6"/>
    <p:sldId id="269" r:id="rId7"/>
    <p:sldId id="262" r:id="rId8"/>
    <p:sldId id="264" r:id="rId9"/>
    <p:sldId id="263" r:id="rId10"/>
    <p:sldId id="261" r:id="rId11"/>
    <p:sldId id="275" r:id="rId12"/>
    <p:sldId id="265" r:id="rId13"/>
    <p:sldId id="266" r:id="rId14"/>
    <p:sldId id="270" r:id="rId15"/>
    <p:sldId id="274" r:id="rId16"/>
    <p:sldId id="271" r:id="rId17"/>
    <p:sldId id="272" r:id="rId18"/>
    <p:sldId id="273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3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02CA3-9CF5-4FBA-A6D0-5866667D0D5C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9958D-C3AB-4790-844E-E04767E421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720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cs typeface="Arial" pitchFamily="34" charset="0"/>
            </a:endParaRPr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C16481-7C41-4F7E-8EFB-080068CB5EA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9958D-C3AB-4790-844E-E04767E4213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053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F277-F55E-46BA-878D-8BEB61B25C75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057C-0926-4ECE-BDBE-942C0578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262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F277-F55E-46BA-878D-8BEB61B25C75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057C-0926-4ECE-BDBE-942C0578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432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F277-F55E-46BA-878D-8BEB61B25C75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057C-0926-4ECE-BDBE-942C0578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26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F277-F55E-46BA-878D-8BEB61B25C75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057C-0926-4ECE-BDBE-942C0578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425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F277-F55E-46BA-878D-8BEB61B25C75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057C-0926-4ECE-BDBE-942C0578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712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F277-F55E-46BA-878D-8BEB61B25C75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057C-0926-4ECE-BDBE-942C0578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881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F277-F55E-46BA-878D-8BEB61B25C75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057C-0926-4ECE-BDBE-942C0578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348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F277-F55E-46BA-878D-8BEB61B25C75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057C-0926-4ECE-BDBE-942C0578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17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F277-F55E-46BA-878D-8BEB61B25C75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057C-0926-4ECE-BDBE-942C0578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865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F277-F55E-46BA-878D-8BEB61B25C75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057C-0926-4ECE-BDBE-942C0578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280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3F277-F55E-46BA-878D-8BEB61B25C75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057C-0926-4ECE-BDBE-942C0578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915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55D68-2BC0-4DCC-8B42-3AA097C678B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0B9EC-73DA-406B-82AF-5000C9D81F6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155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10FAB-E5D8-44BB-BA6D-797FB5DCBF5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90A77-491F-4A9C-80A1-5E2A2C18D85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773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F378A-5513-475D-BA26-5D95DFF2E80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1BAE1-3F97-4C25-B68E-21A4B5FAD8B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892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4AEFC-2CDC-47E4-930E-BCBD398CD4F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A0834-DAF5-4E0A-B186-2AC6F7A93B5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81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DEDFD-1F3D-46E4-B92C-FFA7770D547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2486C-CE37-4D9E-8512-4C087C02E5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84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98B57-568F-4D65-AADE-B90C539B54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28A8-0097-45C7-8AEE-8106B75B01F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7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49EB3-5C75-4906-A34E-C2146B8800C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2CD67-C689-4C23-BBFF-35A0A346747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2760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635E1-0854-45F9-BAA4-F40ABBBE24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A5437-06E1-4A81-91E4-D6D5D6AED3E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033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3F2F2-BFAB-4C64-AEFB-5CCFAA332EF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B3C67-EEC7-4829-9E68-8A0B26ABDE8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6489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36936-2DDD-4ED8-AC1B-252A9FB4E37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09717-45A0-4C5A-B33D-46E1887A525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6679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E4A05-8279-47C0-89F6-26C5953F50B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BAFBD-F463-4D2E-ADDD-C96C2C5B5F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28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55D68-2BC0-4DCC-8B42-3AA097C678B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0B9EC-73DA-406B-82AF-5000C9D81F6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074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10FAB-E5D8-44BB-BA6D-797FB5DCBF5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90A77-491F-4A9C-80A1-5E2A2C18D85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0321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F378A-5513-475D-BA26-5D95DFF2E80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1BAE1-3F97-4C25-B68E-21A4B5FAD8B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9940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4AEFC-2CDC-47E4-930E-BCBD398CD4F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A0834-DAF5-4E0A-B186-2AC6F7A93B5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271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DEDFD-1F3D-46E4-B92C-FFA7770D547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2486C-CE37-4D9E-8512-4C087C02E5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7840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98B57-568F-4D65-AADE-B90C539B54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28A8-0097-45C7-8AEE-8106B75B01F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469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49EB3-5C75-4906-A34E-C2146B8800C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2CD67-C689-4C23-BBFF-35A0A346747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3018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635E1-0854-45F9-BAA4-F40ABBBE24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A5437-06E1-4A81-91E4-D6D5D6AED3E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6025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3F2F2-BFAB-4C64-AEFB-5CCFAA332EF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B3C67-EEC7-4829-9E68-8A0B26ABDE8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7599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36936-2DDD-4ED8-AC1B-252A9FB4E37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09717-45A0-4C5A-B33D-46E1887A525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8731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E4A05-8279-47C0-89F6-26C5953F50B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BAFBD-F463-4D2E-ADDD-C96C2C5B5F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55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3F277-F55E-46BA-878D-8BEB61B25C75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B057C-0926-4ECE-BDBE-942C0578E8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762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30093F-3A32-4F3E-9E7E-AAD0C5445FD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D1990C-3C9C-4CA0-86AA-45E80FADD523}" type="slidenum">
              <a:rPr lang="ru-RU">
                <a:solidFill>
                  <a:prstClr val="black">
                    <a:tint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53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30093F-3A32-4F3E-9E7E-AAD0C5445FD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D1990C-3C9C-4CA0-86AA-45E80FADD523}" type="slidenum">
              <a:rPr lang="ru-RU">
                <a:solidFill>
                  <a:prstClr val="black">
                    <a:tint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859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ru.wikipedia.org/wiki/%D0%9C%D0%B8%D0%BD%D0%B8%D1%81%D1%82%D0%B5%D1%80%D1%81%D1%82%D0%B2%D0%BE_%D0%BD%D0%B0%D1%80%D0%BE%D0%B4%D0%BD%D0%BE%D0%B3%D0%BE_%D0%BF%D1%80%D0%BE%D1%81%D0%B2%D0%B5%D1%89%D0%B5%D0%BD%D0%B8%D1%8F_%D0%A0%D0%BE%D1%81%D1%81%D0%B8%D0%B9%D1%81%D0%BA%D0%BE%D0%B9_%D0%B8%D0%BC%D0%BF%D0%B5%D1%80%D0%B8%D0%B8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iskra-kungur.ru/_res/news/2/img22844.jpg" TargetMode="Externa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pn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iskra-kungur.ru/_res/news/2/img25403.jpg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2775" y="1268760"/>
            <a:ext cx="7919665" cy="410445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a_AlgeriusBlw" panose="04040705040A02020702" pitchFamily="82" charset="-52"/>
              </a:rPr>
              <a:t>  </a:t>
            </a:r>
            <a:b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a_AlgeriusBlw" panose="04040705040A02020702" pitchFamily="82" charset="-52"/>
              </a:rPr>
            </a:b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_AlgeriusBlw" panose="04040705040A02020702" pitchFamily="82" charset="-52"/>
              </a:rPr>
              <a:t/>
            </a:r>
            <a:br>
              <a:rPr lang="ru-RU" sz="3600" dirty="0">
                <a:solidFill>
                  <a:schemeClr val="accent1">
                    <a:lumMod val="75000"/>
                  </a:schemeClr>
                </a:solidFill>
                <a:latin typeface="a_AlgeriusBlw" panose="04040705040A02020702" pitchFamily="82" charset="-52"/>
              </a:rPr>
            </a:b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a_AlgeriusBlw" panose="04040705040A02020702" pitchFamily="82" charset="-52"/>
              </a:rPr>
              <a:t/>
            </a:r>
            <a:b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a_AlgeriusBlw" panose="04040705040A02020702" pitchFamily="82" charset="-52"/>
              </a:rPr>
            </a:b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_AlgeriusBlw" panose="04040705040A02020702" pitchFamily="82" charset="-52"/>
              </a:rPr>
              <a:t/>
            </a:r>
            <a:br>
              <a:rPr lang="ru-RU" sz="3600" dirty="0">
                <a:solidFill>
                  <a:schemeClr val="accent1">
                    <a:lumMod val="75000"/>
                  </a:schemeClr>
                </a:solidFill>
                <a:latin typeface="a_AlgeriusBlw" panose="04040705040A02020702" pitchFamily="82" charset="-52"/>
              </a:rPr>
            </a:br>
            <a:r>
              <a:rPr lang="ru-RU" sz="3100" i="1" dirty="0" smtClean="0">
                <a:solidFill>
                  <a:schemeClr val="accent1">
                    <a:lumMod val="75000"/>
                  </a:schemeClr>
                </a:solidFill>
                <a:latin typeface="a_CooperBlackRg" panose="0208090404030B020404" pitchFamily="18" charset="-52"/>
              </a:rPr>
              <a:t>Купечество и храмы Кунгура</a:t>
            </a:r>
            <a:br>
              <a:rPr lang="ru-RU" sz="3100" i="1" dirty="0" smtClean="0">
                <a:solidFill>
                  <a:schemeClr val="accent1">
                    <a:lumMod val="75000"/>
                  </a:schemeClr>
                </a:solidFill>
                <a:latin typeface="a_CooperBlackRg" panose="0208090404030B020404" pitchFamily="18" charset="-52"/>
              </a:rPr>
            </a:br>
            <a:r>
              <a:rPr lang="ru-RU" sz="3100" i="1" dirty="0" smtClean="0">
                <a:solidFill>
                  <a:schemeClr val="accent1">
                    <a:lumMod val="75000"/>
                  </a:schemeClr>
                </a:solidFill>
                <a:latin typeface="a_CooperBlackRg" panose="0208090404030B020404" pitchFamily="18" charset="-52"/>
              </a:rPr>
              <a:t> в истории социального обеспечения </a:t>
            </a:r>
            <a:endParaRPr lang="ru-RU" sz="3100" i="1" dirty="0">
              <a:solidFill>
                <a:schemeClr val="accent1">
                  <a:lumMod val="75000"/>
                </a:schemeClr>
              </a:solidFill>
              <a:latin typeface="a_CooperBlackRg" panose="0208090404030B020404" pitchFamily="18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301208"/>
            <a:ext cx="6400800" cy="2423120"/>
          </a:xfrm>
        </p:spPr>
        <p:txBody>
          <a:bodyPr>
            <a:normAutofit/>
          </a:bodyPr>
          <a:lstStyle/>
          <a:p>
            <a:r>
              <a:rPr lang="ru-RU" sz="28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Серафимовские</a:t>
            </a:r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чтения  </a:t>
            </a:r>
          </a:p>
          <a:p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2019 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sakvoyage.perm.ru/userfiles/Image/1f6e08658d88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12738"/>
            <a:ext cx="4651367" cy="328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Картинки по запросу купцы кунгура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Картинки по запросу купцы кунгура фот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964613" y="0"/>
            <a:ext cx="215900" cy="6858000"/>
          </a:xfrm>
          <a:prstGeom prst="rect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2" descr="C:\Users\Domik\Desktop\герб кунгур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12738"/>
            <a:ext cx="1876426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4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98738" y="274638"/>
            <a:ext cx="6545262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800" b="1" i="1" dirty="0"/>
              <a:t/>
            </a:r>
            <a:br>
              <a:rPr lang="ru-RU" sz="1800" b="1" i="1" dirty="0"/>
            </a:br>
            <a:r>
              <a:rPr lang="ru-RU" sz="1800" b="1" i="1" dirty="0"/>
              <a:t/>
            </a:r>
            <a:br>
              <a:rPr lang="ru-RU" sz="1800" b="1" i="1" dirty="0"/>
            </a:br>
            <a:r>
              <a:rPr lang="ru-RU" sz="1800" b="1" i="1" dirty="0"/>
              <a:t/>
            </a:r>
            <a:br>
              <a:rPr lang="ru-RU" sz="1800" b="1" i="1" dirty="0"/>
            </a:br>
            <a:r>
              <a:rPr lang="ru-RU" sz="1800" b="1" i="1" dirty="0"/>
              <a:t/>
            </a:r>
            <a:br>
              <a:rPr lang="ru-RU" sz="1800" b="1" i="1" dirty="0"/>
            </a:br>
            <a:r>
              <a:rPr lang="ru-RU" sz="1800" b="1" i="1" dirty="0"/>
              <a:t/>
            </a:r>
            <a:br>
              <a:rPr lang="ru-RU" sz="1800" b="1" i="1" dirty="0"/>
            </a:br>
            <a:r>
              <a:rPr lang="ru-RU" sz="1800" b="1" i="1" dirty="0"/>
              <a:t/>
            </a:r>
            <a:br>
              <a:rPr lang="ru-RU" sz="1800" b="1" i="1" dirty="0"/>
            </a:br>
            <a:r>
              <a:rPr lang="ru-RU" sz="1800" b="1" i="1" dirty="0"/>
              <a:t/>
            </a:r>
            <a:br>
              <a:rPr lang="ru-RU" sz="1800" b="1" i="1" dirty="0"/>
            </a:br>
            <a:r>
              <a:rPr lang="ru-RU" sz="2800" b="1" dirty="0">
                <a:solidFill>
                  <a:srgbClr val="FF3300"/>
                </a:solidFill>
              </a:rPr>
              <a:t>Князь Владимир 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крестивший Русь</a:t>
            </a:r>
            <a:b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( 960 —15 июля 1015г) г.)   повелел:</a:t>
            </a:r>
            <a:b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 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...всякому нищему и убогому </a:t>
            </a:r>
            <a:b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приходить на княжеский двор, брать кушанье, питьё и денег из казны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,…»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099" name="Содержимое 3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781" y="404098"/>
            <a:ext cx="1928813" cy="2571750"/>
          </a:xfrm>
        </p:spPr>
      </p:pic>
      <p:pic>
        <p:nvPicPr>
          <p:cNvPr id="4100" name="Рисунок 4" descr="http://simvol-veri.ru/xp/images/stories/novosti78/oblachenie%20svyashenosluzitele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14751"/>
            <a:ext cx="2919239" cy="187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071813" y="3000375"/>
            <a:ext cx="5157787" cy="642938"/>
          </a:xfrm>
          <a:prstGeom prst="rect">
            <a:avLst/>
          </a:prstGeom>
        </p:spPr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ru-RU" b="1" i="1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ru-RU" b="1" i="1" dirty="0">
                <a:solidFill>
                  <a:prstClr val="black"/>
                </a:solidFill>
                <a:cs typeface="Arial" pitchFamily="34" charset="0"/>
              </a:rPr>
            </a:br>
            <a:r>
              <a:rPr lang="ru-RU" b="1" i="1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ru-RU" b="1" i="1" dirty="0">
                <a:solidFill>
                  <a:prstClr val="black"/>
                </a:solidFill>
                <a:cs typeface="Arial" pitchFamily="34" charset="0"/>
              </a:rPr>
            </a:br>
            <a:r>
              <a:rPr lang="ru-RU" b="1" i="1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ru-RU" b="1" i="1" dirty="0">
                <a:solidFill>
                  <a:prstClr val="black"/>
                </a:solidFill>
                <a:cs typeface="Arial" pitchFamily="34" charset="0"/>
              </a:rPr>
            </a:br>
            <a:r>
              <a:rPr lang="ru-RU" b="1" i="1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ru-RU" b="1" i="1" dirty="0">
                <a:solidFill>
                  <a:prstClr val="black"/>
                </a:solidFill>
                <a:cs typeface="Arial" pitchFamily="34" charset="0"/>
              </a:rPr>
            </a:br>
            <a:r>
              <a:rPr lang="ru-RU" b="1" i="1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ru-RU" b="1" i="1" dirty="0">
                <a:solidFill>
                  <a:prstClr val="black"/>
                </a:solidFill>
                <a:cs typeface="Arial" pitchFamily="34" charset="0"/>
              </a:rPr>
            </a:br>
            <a:r>
              <a:rPr lang="ru-RU" b="1" i="1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ru-RU" b="1" i="1" dirty="0">
                <a:solidFill>
                  <a:prstClr val="black"/>
                </a:solidFill>
                <a:cs typeface="Arial" pitchFamily="34" charset="0"/>
              </a:rPr>
            </a:br>
            <a:r>
              <a:rPr lang="ru-RU" b="1" i="1" dirty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ru-RU" b="1" i="1" dirty="0">
                <a:solidFill>
                  <a:prstClr val="black"/>
                </a:solidFill>
                <a:cs typeface="Arial" pitchFamily="34" charset="0"/>
              </a:rPr>
            </a:br>
            <a:endParaRPr lang="ru-RU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1500188" y="3071813"/>
            <a:ext cx="6215062" cy="461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i="1">
                <a:solidFill>
                  <a:srgbClr val="222222"/>
                </a:solidFill>
                <a:cs typeface="Times New Roman" pitchFamily="18" charset="0"/>
              </a:rPr>
              <a:t>           </a:t>
            </a:r>
            <a:r>
              <a:rPr lang="ru-RU" altLang="ru-RU" sz="2400" b="1" i="1">
                <a:solidFill>
                  <a:srgbClr val="222222"/>
                </a:solidFill>
                <a:cs typeface="Times New Roman" pitchFamily="18" charset="0"/>
              </a:rPr>
              <a:t>«</a:t>
            </a:r>
            <a:r>
              <a:rPr lang="ru-RU" altLang="ru-RU" sz="2400" b="1" i="1">
                <a:solidFill>
                  <a:srgbClr val="0070C0"/>
                </a:solidFill>
                <a:cs typeface="Times New Roman" pitchFamily="18" charset="0"/>
              </a:rPr>
              <a:t>Повесть временных лет</a:t>
            </a:r>
            <a:r>
              <a:rPr lang="ru-RU" altLang="ru-RU" sz="2400" i="1">
                <a:solidFill>
                  <a:prstClr val="black"/>
                </a:solidFill>
                <a:cs typeface="Times New Roman" pitchFamily="18" charset="0"/>
              </a:rPr>
              <a:t>»</a:t>
            </a:r>
            <a:endParaRPr lang="ru-RU" altLang="ru-RU" sz="2400" i="1">
              <a:solidFill>
                <a:prstClr val="black"/>
              </a:solidFill>
            </a:endParaRPr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755576" y="3714750"/>
            <a:ext cx="4673674" cy="19383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0D0D0D"/>
                </a:solidFill>
                <a:cs typeface="Times New Roman" pitchFamily="18" charset="0"/>
              </a:rPr>
              <a:t>Общественное призрение князь поручил попечению и  надзору </a:t>
            </a:r>
            <a:r>
              <a:rPr lang="ru-RU" altLang="ru-RU" sz="2400" b="1" dirty="0">
                <a:solidFill>
                  <a:srgbClr val="FF0000"/>
                </a:solidFill>
                <a:cs typeface="Times New Roman" pitchFamily="18" charset="0"/>
              </a:rPr>
              <a:t>духовенства</a:t>
            </a:r>
            <a:r>
              <a:rPr lang="ru-RU" altLang="ru-RU" sz="2400" b="1" dirty="0">
                <a:solidFill>
                  <a:srgbClr val="0D0D0D"/>
                </a:solidFill>
                <a:cs typeface="Times New Roman" pitchFamily="18" charset="0"/>
              </a:rPr>
              <a:t> 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0D0D0D"/>
                </a:solidFill>
                <a:cs typeface="Times New Roman" pitchFamily="18" charset="0"/>
              </a:rPr>
              <a:t>Призреть –значит обогреть и позаботиться  </a:t>
            </a:r>
            <a:endParaRPr lang="ru-RU" altLang="ru-RU" sz="2400" b="1" dirty="0">
              <a:solidFill>
                <a:srgbClr val="0D0D0D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64613" y="0"/>
            <a:ext cx="215900" cy="68580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20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R="83185" algn="just">
              <a:spcAft>
                <a:spcPts val="0"/>
              </a:spcAft>
            </a:pPr>
            <a:r>
              <a:rPr lang="ru-RU" sz="1600" b="1" dirty="0" smtClean="0">
                <a:effectLst/>
                <a:latin typeface="Times New Roman"/>
                <a:ea typeface="Times New Roman"/>
              </a:rPr>
              <a:t>Благовещенский  собор – первый каменный храм в Кунгуре.</a:t>
            </a:r>
          </a:p>
          <a:p>
            <a:pPr marR="83185" algn="just">
              <a:spcAft>
                <a:spcPts val="0"/>
              </a:spcAft>
            </a:pPr>
            <a:r>
              <a:rPr lang="ru-RU" sz="1600" b="1" dirty="0" smtClean="0">
                <a:effectLst/>
                <a:latin typeface="Times New Roman"/>
                <a:ea typeface="Times New Roman"/>
              </a:rPr>
              <a:t> Освящение состоялось 23 января 1704г. </a:t>
            </a:r>
            <a:endParaRPr lang="ru-RU" dirty="0"/>
          </a:p>
        </p:txBody>
      </p:sp>
      <p:pic>
        <p:nvPicPr>
          <p:cNvPr id="4" name="Рисунок 3" descr="C:\Users\Нина\AppData\Local\Microsoft\Windows\Temporary Internet Files\Content.Word\благов собор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488832" cy="43204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8964613" y="0"/>
            <a:ext cx="215900" cy="6858000"/>
          </a:xfrm>
          <a:prstGeom prst="rect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316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Содержимое 3" descr="Храм в честь Тихвинской иконы Божией Матери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750" y="571500"/>
            <a:ext cx="1571625" cy="2214563"/>
          </a:xfrm>
        </p:spPr>
      </p:pic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2000250" y="642938"/>
            <a:ext cx="3929063" cy="124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82524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1F497D"/>
                </a:solidFill>
                <a:cs typeface="Times New Roman" pitchFamily="18" charset="0"/>
              </a:rPr>
              <a:t>Тихвинский храм, мужская богадельня,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1F497D"/>
                </a:solidFill>
                <a:cs typeface="Times New Roman" pitchFamily="18" charset="0"/>
              </a:rPr>
              <a:t>купец  Е.И. Юхневым,1775</a:t>
            </a:r>
            <a:r>
              <a:rPr lang="ru-RU" altLang="ru-RU" b="1">
                <a:solidFill>
                  <a:srgbClr val="1F497D"/>
                </a:solidFill>
                <a:cs typeface="Times New Roman" pitchFamily="18" charset="0"/>
              </a:rPr>
              <a:t>г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b="1">
              <a:solidFill>
                <a:prstClr val="black"/>
              </a:solidFill>
            </a:endParaRPr>
          </a:p>
        </p:txBody>
      </p:sp>
      <p:pic>
        <p:nvPicPr>
          <p:cNvPr id="5124" name="Рисунок 5" descr="Картинки по запросу успенский храм кунгур в начале века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1428750"/>
            <a:ext cx="2990850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Прямоугольник 6"/>
          <p:cNvSpPr>
            <a:spLocks noChangeArrowheads="1"/>
          </p:cNvSpPr>
          <p:nvPr/>
        </p:nvSpPr>
        <p:spPr bwMode="auto">
          <a:xfrm>
            <a:off x="5643563" y="4357688"/>
            <a:ext cx="278606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1F497D">
                    <a:lumMod val="75000"/>
                  </a:srgbClr>
                </a:solidFill>
                <a:latin typeface="Arial" charset="0"/>
                <a:cs typeface="Arial" charset="0"/>
              </a:rPr>
              <a:t>Женская богадельня, Успенский  храм, купец И.М.Хлебников </a:t>
            </a:r>
          </a:p>
        </p:txBody>
      </p:sp>
      <p:pic>
        <p:nvPicPr>
          <p:cNvPr id="5126" name="Рисунок 7" descr="https://i.mycdn.me/image?id=817157282596&amp;t=0&amp;plc=WEB&amp;tkn=*BmPFyDkBmHive0q86_mm565QNp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2857500"/>
            <a:ext cx="4600575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Прямоугольник 9"/>
          <p:cNvSpPr>
            <a:spLocks noChangeArrowheads="1"/>
          </p:cNvSpPr>
          <p:nvPr/>
        </p:nvSpPr>
        <p:spPr bwMode="auto">
          <a:xfrm>
            <a:off x="714375" y="5857875"/>
            <a:ext cx="45005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1F497D">
                    <a:lumMod val="75000"/>
                  </a:srgbClr>
                </a:solidFill>
                <a:latin typeface="Arial" charset="0"/>
                <a:cs typeface="Times New Roman" pitchFamily="18" charset="0"/>
              </a:rPr>
              <a:t>1874г  </a:t>
            </a:r>
            <a:r>
              <a:rPr lang="ru-RU" sz="2000" b="1" dirty="0" err="1">
                <a:solidFill>
                  <a:srgbClr val="1F497D">
                    <a:lumMod val="75000"/>
                  </a:srgbClr>
                </a:solidFill>
                <a:latin typeface="Arial" charset="0"/>
                <a:cs typeface="Times New Roman" pitchFamily="18" charset="0"/>
              </a:rPr>
              <a:t>Зыряновская</a:t>
            </a:r>
            <a:r>
              <a:rPr lang="ru-RU" sz="2000" b="1" dirty="0">
                <a:solidFill>
                  <a:srgbClr val="1F497D">
                    <a:lumMod val="75000"/>
                  </a:srgbClr>
                </a:solidFill>
                <a:latin typeface="Arial" charset="0"/>
                <a:cs typeface="Times New Roman" pitchFamily="18" charset="0"/>
              </a:rPr>
              <a:t> богадельня                         </a:t>
            </a:r>
            <a:endParaRPr lang="ru-RU" sz="2000" b="1" dirty="0">
              <a:solidFill>
                <a:srgbClr val="1F497D">
                  <a:lumMod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64613" y="0"/>
            <a:ext cx="215900" cy="68580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2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3" descr="https://upload.wikimedia.org/wikipedia/commons/4/4c/%D0%93%D1%80%D0%B8%D0%B1%D1%83%D1%88%D0%B8%D0%BD_%D0%9C%D0%B8%D1%85%D0%B0%D0%B8%D0%BB_%D0%98%D0%B2%D0%B0%D0%BD%D0%BE%D0%B2%D0%B8%D1%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28625"/>
            <a:ext cx="20574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2571750" y="428625"/>
            <a:ext cx="6429375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600" i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altLang="ru-RU" sz="2400" b="1" i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Купец первой гильдии, </a:t>
            </a:r>
          </a:p>
          <a:p>
            <a:pPr eaLnBrk="1" hangingPunct="1"/>
            <a:r>
              <a:rPr lang="ru-RU" altLang="ru-RU" sz="2400" b="1" i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                                     Почетный гражданин. Общественный деятель и благотворитель.   </a:t>
            </a:r>
            <a:endParaRPr lang="ru-RU" altLang="ru-RU" sz="2400" i="1">
              <a:solidFill>
                <a:srgbClr val="002060"/>
              </a:solidFill>
            </a:endParaRPr>
          </a:p>
          <a:p>
            <a:r>
              <a:rPr lang="ru-RU" altLang="ru-RU" sz="2400" b="1" i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      Городской голова  с  1876 по -1885 гг</a:t>
            </a:r>
            <a:r>
              <a:rPr lang="ru-RU" altLang="ru-RU" sz="2400" b="1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ru-RU" altLang="ru-RU" sz="2400">
              <a:solidFill>
                <a:srgbClr val="002060"/>
              </a:solidFill>
            </a:endParaRPr>
          </a:p>
          <a:p>
            <a:endParaRPr lang="ru-RU" altLang="ru-RU" sz="2400" b="1">
              <a:solidFill>
                <a:srgbClr val="0D0D0D"/>
              </a:solidFill>
              <a:latin typeface="a_AlgeriusBlw" pitchFamily="82" charset="-52"/>
              <a:cs typeface="Times New Roman" pitchFamily="18" charset="0"/>
            </a:endParaRPr>
          </a:p>
          <a:p>
            <a:r>
              <a:rPr lang="ru-RU" altLang="ru-RU" sz="2400" b="1">
                <a:solidFill>
                  <a:srgbClr val="C00000"/>
                </a:solidFill>
                <a:latin typeface="a_AlgeriusBlw" pitchFamily="82" charset="-52"/>
                <a:cs typeface="Times New Roman" pitchFamily="18" charset="0"/>
              </a:rPr>
              <a:t>Грибушин  Михаил  Михайлович </a:t>
            </a:r>
          </a:p>
          <a:p>
            <a:pPr algn="ctr"/>
            <a:r>
              <a:rPr lang="ru-RU" altLang="ru-RU" sz="2000" b="1">
                <a:solidFill>
                  <a:srgbClr val="C00000"/>
                </a:solidFill>
                <a:latin typeface="a_StamperUp" pitchFamily="82" charset="-52"/>
                <a:cs typeface="Times New Roman" pitchFamily="18" charset="0"/>
              </a:rPr>
              <a:t>(1832-1889 </a:t>
            </a:r>
            <a:r>
              <a:rPr lang="ru-RU" altLang="ru-RU" sz="2000" b="1">
                <a:solidFill>
                  <a:srgbClr val="0D0D0D"/>
                </a:solidFill>
                <a:latin typeface="a_StamperUp" pitchFamily="82" charset="-52"/>
                <a:cs typeface="Times New Roman" pitchFamily="18" charset="0"/>
              </a:rPr>
              <a:t>)</a:t>
            </a:r>
            <a:endParaRPr lang="ru-RU" altLang="ru-RU" sz="2000">
              <a:solidFill>
                <a:srgbClr val="0D0D0D"/>
              </a:solidFill>
              <a:latin typeface="a_StamperUp" pitchFamily="82" charset="-52"/>
            </a:endParaRPr>
          </a:p>
          <a:p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       </a:t>
            </a:r>
            <a:endParaRPr lang="ru-RU" altLang="ru-RU"/>
          </a:p>
        </p:txBody>
      </p:sp>
      <p:pic>
        <p:nvPicPr>
          <p:cNvPr id="6149" name="Рисунок 7" descr="http://kungur-krai.ru/uploads/posts/2014-03/1393651909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825" y="3000375"/>
            <a:ext cx="4654550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0" y="4071938"/>
            <a:ext cx="357187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«Сиропитательный   Грибушина , Дом»-</a:t>
            </a:r>
            <a:endParaRPr lang="ru-RU" altLang="ru-RU" sz="900">
              <a:solidFill>
                <a:srgbClr val="C00000"/>
              </a:solidFill>
            </a:endParaRPr>
          </a:p>
          <a:p>
            <a:pPr algn="ctr"/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приют детям-сиротам, религиозное воспитание</a:t>
            </a:r>
            <a:endParaRPr lang="ru-RU" altLang="ru-RU" sz="2000"/>
          </a:p>
          <a:p>
            <a:pPr algn="ctr"/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 и  ремесленное обучение.</a:t>
            </a:r>
            <a:endParaRPr lang="ru-RU" alt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964613" y="0"/>
            <a:ext cx="215900" cy="68580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47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756084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279525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Традиции благотворительности купцов Кунгура</a:t>
            </a:r>
          </a:p>
          <a:p>
            <a:pPr lvl="0" algn="r" defTabSz="1279525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…о семье </a:t>
            </a:r>
            <a:r>
              <a:rPr lang="ru-RU" altLang="ru-RU" sz="2000" b="1" dirty="0" err="1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Грибушиных</a:t>
            </a:r>
            <a:endParaRPr lang="ru-RU" altLang="ru-RU" sz="2000" b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1124744"/>
            <a:ext cx="1425491" cy="18722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2286000" y="1412776"/>
            <a:ext cx="63184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279525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prstClr val="black"/>
                </a:solidFill>
                <a:latin typeface="Cambria" pitchFamily="18" charset="0"/>
                <a:cs typeface="Arial" pitchFamily="34" charset="0"/>
              </a:rPr>
              <a:t>Антонина  Ивановна </a:t>
            </a:r>
            <a:r>
              <a:rPr lang="ru-RU" altLang="ru-RU" sz="1600" b="1" i="1" dirty="0" err="1">
                <a:solidFill>
                  <a:prstClr val="black"/>
                </a:solidFill>
                <a:latin typeface="Cambria" pitchFamily="18" charset="0"/>
                <a:cs typeface="Arial" pitchFamily="34" charset="0"/>
              </a:rPr>
              <a:t>Грибушина</a:t>
            </a:r>
            <a:r>
              <a:rPr lang="ru-RU" altLang="ru-RU" sz="1600" b="1" i="1" dirty="0">
                <a:solidFill>
                  <a:prstClr val="black"/>
                </a:solidFill>
                <a:latin typeface="Cambria" pitchFamily="18" charset="0"/>
                <a:cs typeface="Arial" pitchFamily="34" charset="0"/>
              </a:rPr>
              <a:t> </a:t>
            </a:r>
          </a:p>
          <a:p>
            <a:pPr lvl="0" algn="ctr" defTabSz="1279525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prstClr val="black"/>
                </a:solidFill>
                <a:latin typeface="Cambria" pitchFamily="18" charset="0"/>
                <a:cs typeface="Arial" pitchFamily="34" charset="0"/>
              </a:rPr>
              <a:t>(1840-1911 гг.) </a:t>
            </a:r>
          </a:p>
          <a:p>
            <a:pPr lvl="0" algn="just" defTabSz="1279525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Продолжила дело мужа, активно занималась благотворительной деятельностью. Она входила в состав Попечительского комитета Общественной </a:t>
            </a:r>
            <a:r>
              <a:rPr lang="ru-RU" altLang="ru-RU" sz="14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Зыряновской</a:t>
            </a:r>
            <a:r>
              <a:rPr lang="ru-RU" alt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богадельни</a:t>
            </a:r>
            <a:r>
              <a:rPr lang="ru-RU" alt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alt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была почетной попечительницей Михайло-</a:t>
            </a:r>
            <a:r>
              <a:rPr lang="ru-RU" altLang="ru-RU" sz="14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Антонино</a:t>
            </a:r>
            <a:r>
              <a:rPr lang="ru-RU" alt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-Кирилловского </a:t>
            </a:r>
            <a:r>
              <a:rPr lang="ru-RU" altLang="ru-RU" sz="14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Сиропитательного</a:t>
            </a:r>
            <a:r>
              <a:rPr lang="ru-RU" alt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дома. На ее средства проводилось строительство зданий приюта,  она жертвовала для него денежные суммы. В 1899 году на средства </a:t>
            </a:r>
            <a:r>
              <a:rPr lang="ru-RU" altLang="ru-RU" sz="14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Грибушиной</a:t>
            </a:r>
            <a:r>
              <a:rPr lang="ru-RU" alt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при Кунгурской земской больнице был построен родильный покой. </a:t>
            </a:r>
            <a:endParaRPr lang="ru-RU" altLang="ru-RU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1272" y="3890175"/>
            <a:ext cx="4284476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79525" fontAlgn="base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         </a:t>
            </a:r>
            <a:r>
              <a:rPr lang="ru-RU" altLang="ru-RU" sz="1400" b="1" i="1" kern="0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Андрей Григорьевич </a:t>
            </a:r>
            <a:r>
              <a:rPr lang="ru-RU" altLang="ru-RU" sz="1400" b="1" i="1" kern="0" dirty="0" err="1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Пиликин</a:t>
            </a:r>
            <a:r>
              <a:rPr lang="ru-RU" altLang="ru-RU" sz="1400" b="1" i="1" kern="0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400" b="1" i="1" kern="0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altLang="ru-RU" sz="1400" b="1" i="1" kern="0" dirty="0">
              <a:solidFill>
                <a:srgbClr val="333333"/>
              </a:solidFill>
              <a:latin typeface="Arial" pitchFamily="34" charset="0"/>
              <a:cs typeface="Arial" pitchFamily="34" charset="0"/>
            </a:endParaRPr>
          </a:p>
          <a:p>
            <a:pPr lvl="0" algn="just" defTabSz="1279525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Arial"/>
              </a:rPr>
              <a:t>(1805-1896</a:t>
            </a:r>
            <a:r>
              <a:rPr lang="ru-RU" sz="1400" dirty="0">
                <a:solidFill>
                  <a:srgbClr val="000000"/>
                </a:solidFill>
                <a:latin typeface="Arial"/>
              </a:rPr>
              <a:t> </a:t>
            </a:r>
            <a:r>
              <a:rPr lang="ru-RU" sz="1400" dirty="0" err="1" smtClean="0">
                <a:solidFill>
                  <a:srgbClr val="000000"/>
                </a:solidFill>
                <a:latin typeface="Arial"/>
              </a:rPr>
              <a:t>гг</a:t>
            </a:r>
            <a:r>
              <a:rPr lang="ru-RU" sz="1400" smtClean="0">
                <a:solidFill>
                  <a:srgbClr val="000000"/>
                </a:solidFill>
                <a:latin typeface="Arial"/>
              </a:rPr>
              <a:t>)</a:t>
            </a:r>
            <a:r>
              <a:rPr lang="ru-RU" altLang="ru-RU" sz="1400" kern="0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altLang="ru-RU" sz="1400" kern="0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altLang="ru-RU" sz="1400" kern="0" dirty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kumimoji="0" lang="ru-RU" altLang="ru-RU" sz="140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1864 г. потомственный Почётный гражданин, купец I гильдии  устроил в здании Кунгурской городской больницы на собственные средства помещение для больных-арестантов (18 человек уже находились на излечении), так как помещение больницы при тюремном замке было тесным. </a:t>
            </a:r>
            <a:endParaRPr kumimoji="0" lang="ru-RU" altLang="ru-RU" sz="140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127952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i="1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Губернское начальство объявило ему благодарность.</a:t>
            </a:r>
            <a:endParaRPr kumimoji="0" lang="ru-RU" sz="14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" name="Picture 4" descr="\\Kabinet2\кабинет2\2. Юлия Иглина\Соц.работа 1-20\картинки\8453. Здание городской больницы. 1911 г.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7986" y="3573016"/>
            <a:ext cx="3910659" cy="2088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8" name="Прямоугольник 7"/>
          <p:cNvSpPr/>
          <p:nvPr/>
        </p:nvSpPr>
        <p:spPr>
          <a:xfrm>
            <a:off x="4427984" y="594928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1279525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Здание городской больницы. 1911 г.</a:t>
            </a:r>
          </a:p>
          <a:p>
            <a:pPr lvl="0" algn="ctr" defTabSz="1279525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Р-1001, оп.1, д.8453</a:t>
            </a:r>
          </a:p>
        </p:txBody>
      </p:sp>
    </p:spTree>
    <p:extLst>
      <p:ext uri="{BB962C8B-B14F-4D97-AF65-F5344CB8AC3E}">
        <p14:creationId xmlns:p14="http://schemas.microsoft.com/office/powerpoint/2010/main" val="220479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4" descr="http://www.aziko.ru/images/I8e4ee5a4900edaa587bd1ddd7738e85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2714625"/>
            <a:ext cx="309562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643313" y="357188"/>
            <a:ext cx="5500687" cy="2714625"/>
          </a:xfrm>
        </p:spPr>
        <p:txBody>
          <a:bodyPr/>
          <a:lstStyle/>
          <a:p>
            <a:pPr eaLnBrk="1" hangingPunct="1"/>
            <a:r>
              <a:rPr lang="ru-RU" altLang="ru-RU" sz="2400" b="1" i="1" smtClean="0">
                <a:solidFill>
                  <a:srgbClr val="C00000"/>
                </a:solidFill>
                <a:latin typeface="a_AlgeriusBlw" pitchFamily="82" charset="-52"/>
                <a:cs typeface="Arial" pitchFamily="34" charset="0"/>
              </a:rPr>
              <a:t/>
            </a:r>
            <a:br>
              <a:rPr lang="ru-RU" altLang="ru-RU" sz="2400" b="1" i="1" smtClean="0">
                <a:solidFill>
                  <a:srgbClr val="C00000"/>
                </a:solidFill>
                <a:latin typeface="a_AlgeriusBlw" pitchFamily="82" charset="-52"/>
                <a:cs typeface="Arial" pitchFamily="34" charset="0"/>
              </a:rPr>
            </a:br>
            <a:r>
              <a:rPr lang="ru-RU" altLang="ru-RU" sz="2400" b="1" i="1" smtClean="0">
                <a:solidFill>
                  <a:srgbClr val="C00000"/>
                </a:solidFill>
                <a:latin typeface="a_AlgeriusBlw" pitchFamily="82" charset="-52"/>
                <a:cs typeface="Arial" pitchFamily="34" charset="0"/>
              </a:rPr>
              <a:t>Губкин Алексей Семёнович </a:t>
            </a:r>
            <a:r>
              <a:rPr lang="ru-RU" altLang="ru-RU" sz="1600" i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1600" i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2000" i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2000" i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2000" b="1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smtClean="0">
                <a:latin typeface="Arial" pitchFamily="34" charset="0"/>
                <a:cs typeface="Arial" pitchFamily="34" charset="0"/>
              </a:rPr>
              <a:t>27.03.1816-27.11.1883</a:t>
            </a:r>
            <a:r>
              <a:rPr lang="ru-RU" altLang="ru-RU" sz="2000" b="1" smtClean="0"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2000" b="1" smtClean="0">
                <a:latin typeface="Arial" pitchFamily="34" charset="0"/>
                <a:cs typeface="Arial" pitchFamily="34" charset="0"/>
              </a:rPr>
            </a:br>
            <a:r>
              <a:rPr lang="ru-RU" altLang="ru-RU" sz="2000" b="1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Российский предприниматель, купец, благотворитель. </a:t>
            </a:r>
            <a:br>
              <a:rPr lang="ru-RU" altLang="ru-RU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Почётный гражданин Кунгура.  </a:t>
            </a:r>
            <a:br>
              <a:rPr lang="ru-RU" altLang="ru-RU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Основатель династии чаеторговцев </a:t>
            </a:r>
            <a:r>
              <a:rPr lang="ru-RU" altLang="ru-RU" sz="1800" b="1" i="1" smtClean="0">
                <a:solidFill>
                  <a:srgbClr val="C00000"/>
                </a:solidFill>
              </a:rPr>
              <a:t/>
            </a:r>
            <a:br>
              <a:rPr lang="ru-RU" altLang="ru-RU" sz="1800" b="1" i="1" smtClean="0">
                <a:solidFill>
                  <a:srgbClr val="C00000"/>
                </a:solidFill>
              </a:rPr>
            </a:br>
            <a:r>
              <a:rPr lang="ru-RU" altLang="ru-RU" sz="1800" i="1" smtClean="0">
                <a:solidFill>
                  <a:srgbClr val="C00000"/>
                </a:solidFill>
              </a:rPr>
              <a:t/>
            </a:r>
            <a:br>
              <a:rPr lang="ru-RU" altLang="ru-RU" sz="1800" i="1" smtClean="0">
                <a:solidFill>
                  <a:srgbClr val="C00000"/>
                </a:solidFill>
              </a:rPr>
            </a:br>
            <a:r>
              <a:rPr lang="ru-RU" altLang="ru-RU" sz="3000" i="1" smtClean="0">
                <a:solidFill>
                  <a:srgbClr val="C00000"/>
                </a:solidFill>
              </a:rPr>
              <a:t>                      </a:t>
            </a:r>
            <a:br>
              <a:rPr lang="ru-RU" altLang="ru-RU" sz="3000" i="1" smtClean="0">
                <a:solidFill>
                  <a:srgbClr val="C00000"/>
                </a:solidFill>
              </a:rPr>
            </a:br>
            <a:r>
              <a:rPr lang="ru-RU" altLang="ru-RU" sz="3000" i="1" smtClean="0">
                <a:solidFill>
                  <a:srgbClr val="C00000"/>
                </a:solidFill>
              </a:rPr>
              <a:t>             </a:t>
            </a:r>
            <a:r>
              <a:rPr lang="ru-RU" altLang="ru-RU" sz="4000" b="1" i="1" smtClean="0">
                <a:solidFill>
                  <a:srgbClr val="C00000"/>
                </a:solidFill>
                <a:latin typeface="Andantino script" pitchFamily="2" charset="0"/>
              </a:rPr>
              <a:t>Копейка с рубля !!!</a:t>
            </a:r>
            <a:endParaRPr lang="ru-RU" altLang="ru-RU" sz="4000" i="1" smtClean="0">
              <a:solidFill>
                <a:srgbClr val="C00000"/>
              </a:solidFill>
              <a:latin typeface="Andantino script" pitchFamily="2" charset="0"/>
            </a:endParaRPr>
          </a:p>
        </p:txBody>
      </p:sp>
      <p:pic>
        <p:nvPicPr>
          <p:cNvPr id="7172" name="Содержимое 3" descr="2013_07_22_08_001"/>
          <p:cNvPicPr>
            <a:picLocks noGrp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428625"/>
            <a:ext cx="2586038" cy="3032125"/>
          </a:xfrm>
        </p:spPr>
      </p:pic>
      <p:sp>
        <p:nvSpPr>
          <p:cNvPr id="7173" name="Rectangle 3"/>
          <p:cNvSpPr>
            <a:spLocks noChangeArrowheads="1"/>
          </p:cNvSpPr>
          <p:nvPr/>
        </p:nvSpPr>
        <p:spPr bwMode="auto">
          <a:xfrm>
            <a:off x="142875" y="4143375"/>
            <a:ext cx="2714625" cy="13239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>
                <a:solidFill>
                  <a:srgbClr val="002060"/>
                </a:solidFill>
                <a:cs typeface="Times New Roman" pitchFamily="18" charset="0"/>
              </a:rPr>
              <a:t>  </a:t>
            </a:r>
            <a:r>
              <a:rPr lang="ru-RU" altLang="ru-RU" sz="2000" b="1">
                <a:solidFill>
                  <a:srgbClr val="002060"/>
                </a:solidFill>
                <a:cs typeface="Times New Roman" pitchFamily="18" charset="0"/>
              </a:rPr>
              <a:t>1878 г. «Елизаветинский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002060"/>
                </a:solidFill>
                <a:cs typeface="Times New Roman" pitchFamily="18" charset="0"/>
              </a:rPr>
              <a:t> Дом призрения 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002060"/>
                </a:solidFill>
                <a:cs typeface="Times New Roman" pitchFamily="18" charset="0"/>
              </a:rPr>
              <a:t>бедных детей</a:t>
            </a:r>
            <a:r>
              <a:rPr lang="ru-RU" altLang="ru-RU" sz="2000" b="1">
                <a:solidFill>
                  <a:srgbClr val="222222"/>
                </a:solidFill>
                <a:cs typeface="Times New Roman" pitchFamily="18" charset="0"/>
              </a:rPr>
              <a:t>»</a:t>
            </a:r>
            <a:r>
              <a:rPr lang="ru-RU" altLang="ru-RU" sz="2000" b="1" i="1">
                <a:solidFill>
                  <a:srgbClr val="222222"/>
                </a:solidFill>
                <a:cs typeface="Times New Roman" pitchFamily="18" charset="0"/>
              </a:rPr>
              <a:t> </a:t>
            </a:r>
            <a:endParaRPr lang="ru-RU" altLang="ru-RU" sz="2000" b="1">
              <a:solidFill>
                <a:prstClr val="black"/>
              </a:solidFill>
            </a:endParaRPr>
          </a:p>
        </p:txBody>
      </p:sp>
      <p:pic>
        <p:nvPicPr>
          <p:cNvPr id="7174" name="Рисунок 7" descr="Картинки по запросу техническое училище Губкина фот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4357688"/>
            <a:ext cx="2840038" cy="228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Rectangle 4"/>
          <p:cNvSpPr>
            <a:spLocks noChangeArrowheads="1"/>
          </p:cNvSpPr>
          <p:nvPr/>
        </p:nvSpPr>
        <p:spPr bwMode="auto">
          <a:xfrm>
            <a:off x="2000250" y="5929313"/>
            <a:ext cx="3071813" cy="7080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002060"/>
                </a:solidFill>
              </a:rPr>
              <a:t>В 1877 г. -   Кунгурское техническое училище</a:t>
            </a:r>
            <a:r>
              <a:rPr lang="ru-RU" altLang="ru-RU" sz="2000" b="1">
                <a:solidFill>
                  <a:prstClr val="black"/>
                </a:solidFill>
              </a:rPr>
              <a:t>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964613" y="0"/>
            <a:ext cx="215900" cy="68580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67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\\Kabinet2\кабинет2\2. Юлия Иглина\Соц.работа 1-20\картинки\9830. Памятник А. С. Губкину, кунгурскому купцу. Внешний вид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336" y="296863"/>
            <a:ext cx="2782528" cy="41728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Прямоугольник 2"/>
          <p:cNvSpPr/>
          <p:nvPr/>
        </p:nvSpPr>
        <p:spPr>
          <a:xfrm>
            <a:off x="192404" y="5373216"/>
            <a:ext cx="35283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279525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Памятник А.С. Губкину, кунгурскому купцу. 2008 г.</a:t>
            </a:r>
          </a:p>
          <a:p>
            <a:pPr lvl="0" algn="ctr" defTabSz="1279525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Р-1001, оп.1, д.9830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20796" y="1461796"/>
            <a:ext cx="504056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279525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Впервые идея поставить </a:t>
            </a:r>
            <a:r>
              <a:rPr lang="ru-RU" altLang="ru-RU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такой </a:t>
            </a:r>
            <a:r>
              <a:rPr lang="ru-RU" altLang="ru-RU" b="1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памятник </a:t>
            </a:r>
            <a:r>
              <a:rPr lang="ru-RU" altLang="ru-RU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общественному </a:t>
            </a:r>
            <a:r>
              <a:rPr lang="ru-RU" altLang="ru-RU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деятелю и благотворителю </a:t>
            </a:r>
            <a:r>
              <a:rPr lang="ru-RU" altLang="ru-RU" b="1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Алексею Семёновичу Губкину</a:t>
            </a:r>
            <a:r>
              <a:rPr lang="ru-RU" altLang="ru-RU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b="1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появилась в 1915</a:t>
            </a:r>
            <a:r>
              <a:rPr lang="ru-RU" altLang="ru-RU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 г. перед столетием со дня его рождения. Однако тогда идея не была реализована. К ней вернулись почти столетие спустя — </a:t>
            </a:r>
            <a:r>
              <a:rPr lang="ru-RU" altLang="ru-RU" b="1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в 2005</a:t>
            </a:r>
            <a:r>
              <a:rPr lang="ru-RU" altLang="ru-RU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 г. по </a:t>
            </a:r>
            <a:r>
              <a:rPr lang="ru-RU" altLang="ru-RU" dirty="0" smtClean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инициативе главы </a:t>
            </a:r>
            <a:r>
              <a:rPr lang="ru-RU" altLang="ru-RU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города Кунгура </a:t>
            </a:r>
            <a:r>
              <a:rPr lang="ru-RU" altLang="ru-RU" b="1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А.Н. Махмудова (2004-2008 гг.</a:t>
            </a:r>
            <a:r>
              <a:rPr lang="ru-RU" altLang="ru-RU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), принявшего активное участие в разработке эскизов памятника, в благоустройстве будущего </a:t>
            </a:r>
            <a:r>
              <a:rPr lang="ru-RU" altLang="ru-RU" b="1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«Сквера имени Губкина» </a:t>
            </a:r>
            <a:r>
              <a:rPr lang="ru-RU" altLang="ru-RU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и привлечении финансовых средств на реализацию проекта. Памятник был заложен в 2006 г. </a:t>
            </a:r>
            <a:r>
              <a:rPr lang="ru-RU" altLang="ru-RU" b="1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В августе 2007</a:t>
            </a:r>
            <a:r>
              <a:rPr lang="ru-RU" altLang="ru-RU" dirty="0">
                <a:solidFill>
                  <a:srgbClr val="222222"/>
                </a:solidFill>
                <a:latin typeface="Arial" pitchFamily="34" charset="0"/>
                <a:cs typeface="Arial" pitchFamily="34" charset="0"/>
              </a:rPr>
              <a:t> г. установлен и торжественно открыт в дни Фестиваля исторических городов Пермского края.</a:t>
            </a:r>
            <a:endParaRPr lang="ru-RU" alt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51920" y="26146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alt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амятник </a:t>
            </a:r>
            <a:r>
              <a:rPr lang="ru-RU" altLang="ru-RU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кунгурскому </a:t>
            </a:r>
            <a:endParaRPr lang="ru-RU" altLang="ru-RU" sz="24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ru-RU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«</a:t>
            </a:r>
            <a:r>
              <a:rPr lang="ru-RU" altLang="ru-RU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чайному королю»,</a:t>
            </a:r>
            <a:r>
              <a:rPr lang="ru-RU" altLang="ru-RU" sz="24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i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901" y="-104776"/>
            <a:ext cx="311150" cy="696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385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476672"/>
            <a:ext cx="5277272" cy="2162528"/>
          </a:xfrm>
        </p:spPr>
        <p:txBody>
          <a:bodyPr>
            <a:normAutofit fontScale="90000"/>
          </a:bodyPr>
          <a:lstStyle/>
          <a:p>
            <a:pPr lvl="0" defTabSz="1279525" fontAlgn="base">
              <a:lnSpc>
                <a:spcPct val="115000"/>
              </a:lnSpc>
              <a:spcAft>
                <a:spcPct val="0"/>
              </a:spcAft>
              <a:defRPr/>
            </a:pPr>
            <a:r>
              <a:rPr lang="ru-RU" altLang="ru-RU" sz="18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ru-RU" altLang="ru-RU" sz="18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прошение кунгурской мещанки </a:t>
            </a:r>
            <a:r>
              <a:rPr lang="ru-RU" altLang="ru-RU" sz="18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Анисьи</a:t>
            </a:r>
            <a:r>
              <a:rPr lang="ru-RU" altLang="ru-RU" sz="18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Трапезниковой о даче ей «по старости лет безбедного пропитания», в Кунгур пришло указание от Его превосходительства господина генерала майора правителя Пермского наместничества и кавалера Ильи Васильевича </a:t>
            </a:r>
            <a:r>
              <a:rPr lang="ru-RU" altLang="ru-RU" sz="18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Колтовского</a:t>
            </a:r>
            <a:r>
              <a:rPr lang="ru-RU" altLang="ru-RU" sz="1800" b="1" i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(Наместник Пермского наместничества в </a:t>
            </a:r>
            <a:r>
              <a:rPr lang="ru-RU" altLang="ru-RU" sz="18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1783-1796 гг.) о выдаче просительнице денег.</a:t>
            </a:r>
            <a:endParaRPr lang="ru-RU" altLang="ru-RU" sz="1800" b="1" i="1" dirty="0">
              <a:solidFill>
                <a:srgbClr val="F79646">
                  <a:lumMod val="5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2930245" cy="2590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74722"/>
            <a:ext cx="2431975" cy="2586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95936" y="3356992"/>
            <a:ext cx="10406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12795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600" b="1" dirty="0">
                <a:solidFill>
                  <a:srgbClr val="F79646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1911 год</a:t>
            </a:r>
            <a:endParaRPr lang="ru-RU" sz="1600" dirty="0">
              <a:solidFill>
                <a:prstClr val="black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40538" y="116632"/>
            <a:ext cx="4572000" cy="37548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1279525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600" b="1" dirty="0">
                <a:solidFill>
                  <a:srgbClr val="F79646">
                    <a:lumMod val="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1790 год, первая выплата в Кунгуре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523931"/>
            <a:ext cx="3432175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6064" y="4460902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defTabSz="1279525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prstClr val="black"/>
                </a:solidFill>
                <a:latin typeface="Times New Roman CYR" charset="-52"/>
                <a:cs typeface="Times New Roman" pitchFamily="18" charset="0"/>
              </a:rPr>
              <a:t> Жена священника Елизавета </a:t>
            </a:r>
            <a:r>
              <a:rPr lang="ru-RU" altLang="ru-RU" b="1" i="1" dirty="0" err="1">
                <a:solidFill>
                  <a:prstClr val="black"/>
                </a:solidFill>
                <a:latin typeface="Times New Roman CYR" charset="-52"/>
                <a:cs typeface="Times New Roman" pitchFamily="18" charset="0"/>
              </a:rPr>
              <a:t>Шастина</a:t>
            </a:r>
            <a:r>
              <a:rPr lang="ru-RU" altLang="ru-RU" b="1" i="1" dirty="0">
                <a:solidFill>
                  <a:prstClr val="black"/>
                </a:solidFill>
                <a:latin typeface="Times New Roman CYR" charset="-52"/>
                <a:cs typeface="Times New Roman" pitchFamily="18" charset="0"/>
              </a:rPr>
              <a:t> получает пенсию за  умершего мужа за счет средств Кунгурского Благочиния.</a:t>
            </a:r>
            <a:endParaRPr lang="ru-RU" altLang="ru-RU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defTabSz="1279525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 </a:t>
            </a:r>
            <a:endParaRPr lang="ru-RU" altLang="ru-RU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defTabSz="1279525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     Источник: </a:t>
            </a:r>
            <a:r>
              <a:rPr lang="ru-RU" altLang="ru-RU" b="1" i="1" dirty="0" err="1">
                <a:solidFill>
                  <a:prstClr val="black"/>
                </a:solidFill>
                <a:latin typeface="Times New Roman CYR" charset="-52"/>
                <a:cs typeface="Times New Roman" pitchFamily="18" charset="0"/>
              </a:rPr>
              <a:t>Клировые</a:t>
            </a:r>
            <a:r>
              <a:rPr lang="ru-RU" altLang="ru-RU" b="1" i="1" dirty="0">
                <a:solidFill>
                  <a:prstClr val="black"/>
                </a:solidFill>
                <a:latin typeface="Times New Roman CYR" charset="-52"/>
                <a:cs typeface="Times New Roman" pitchFamily="18" charset="0"/>
              </a:rPr>
              <a:t> ведомости </a:t>
            </a:r>
            <a:r>
              <a:rPr lang="ru-RU" altLang="ru-RU" b="1" i="1" dirty="0" err="1">
                <a:solidFill>
                  <a:prstClr val="black"/>
                </a:solidFill>
                <a:latin typeface="Times New Roman CYR" charset="-52"/>
                <a:cs typeface="Times New Roman" pitchFamily="18" charset="0"/>
              </a:rPr>
              <a:t>Градо</a:t>
            </a:r>
            <a:r>
              <a:rPr lang="ru-RU" altLang="ru-RU" b="1" i="1" dirty="0">
                <a:solidFill>
                  <a:prstClr val="black"/>
                </a:solidFill>
                <a:latin typeface="Times New Roman CYR" charset="-52"/>
                <a:cs typeface="Times New Roman" pitchFamily="18" charset="0"/>
              </a:rPr>
              <a:t>-Кунгурского Благочиния церквей Кунгурского уезда (1911 г.)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49692" y="5291898"/>
            <a:ext cx="367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79525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Клировые</a:t>
            </a:r>
            <a:r>
              <a:rPr lang="ru-RU" altLang="ru-RU" sz="12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ведомости</a:t>
            </a:r>
            <a:r>
              <a:rPr lang="ru-RU" altLang="ru-RU" sz="12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– ежегодные отчёты православных церквей об их строении и состоянии, о составе, возрасте, образовании, служебной деятельности, поощрениях, наградах и наказаниях членов причта (клира), составе их семей, материал. положении, землепользовании, жилищных условиях.</a:t>
            </a:r>
            <a:endParaRPr lang="ru-RU" altLang="ru-RU" sz="1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509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Нина\AppData\Local\Microsoft\Windows\Temporary Internet Files\Content.Word\монастырь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3888432" cy="3456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850" y="-243408"/>
            <a:ext cx="31115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55976" y="1772816"/>
            <a:ext cx="43924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dirty="0">
                <a:solidFill>
                  <a:prstClr val="black"/>
                </a:solidFill>
                <a:latin typeface="Times New Roman"/>
                <a:ea typeface="Calibri"/>
              </a:rPr>
              <a:t>14 апреля 1851 года Кунгурскую </a:t>
            </a:r>
            <a:r>
              <a:rPr lang="ru-RU" sz="2400" dirty="0" err="1">
                <a:solidFill>
                  <a:prstClr val="black"/>
                </a:solidFill>
                <a:latin typeface="Times New Roman"/>
                <a:ea typeface="Calibri"/>
              </a:rPr>
              <a:t>Иоанно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Calibri"/>
              </a:rPr>
              <a:t>-Предтеченскую общину официально утвердили. Ее попечителем назначили купца третьей гильдии 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Calibri"/>
              </a:rPr>
              <a:t>Андрея </a:t>
            </a:r>
            <a:r>
              <a:rPr lang="ru-RU" sz="2400" b="1" dirty="0" err="1">
                <a:solidFill>
                  <a:prstClr val="black"/>
                </a:solidFill>
                <a:latin typeface="Times New Roman"/>
                <a:ea typeface="Calibri"/>
              </a:rPr>
              <a:t>Пиликина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Calibri"/>
              </a:rPr>
              <a:t>. При его поддержке появился келейный корпус, где стали жить монахини, и началось строительство Домашней церкви во имя Божией Матери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02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01" y="836712"/>
            <a:ext cx="7368908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850" y="-131442"/>
            <a:ext cx="31115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174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850" y="-49213"/>
            <a:ext cx="311150" cy="696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5" descr="ÐÐ°ÑÑÐ¸Ð½ÐºÐ¸ Ð¿Ð¾ Ð·Ð°Ð¿ÑÐ¾ÑÑ ÑÐ°ÑÑÐºÐ°Ñ ÐºÐ¾ÑÐ¾Ð½Ð° ÑÐ¾ÑÐ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352425"/>
            <a:ext cx="1319200" cy="98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81684" y="476672"/>
            <a:ext cx="12781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2763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rgbClr val="000000"/>
                </a:solidFill>
                <a:latin typeface="a_AlgeriusBlw" panose="04040705040A02020702" pitchFamily="82" charset="-52"/>
                <a:cs typeface="Times New Roman" pitchFamily="18" charset="0"/>
              </a:rPr>
              <a:t>ВУИМ  </a:t>
            </a:r>
            <a:endParaRPr lang="ru-RU" altLang="ru-RU" sz="2400" b="1" i="1" dirty="0" smtClean="0">
              <a:solidFill>
                <a:srgbClr val="000000"/>
              </a:solidFill>
              <a:latin typeface="a_AlgeriusBlw" panose="04040705040A02020702" pitchFamily="82" charset="-52"/>
              <a:cs typeface="Times New Roman" pitchFamily="18" charset="0"/>
            </a:endParaRPr>
          </a:p>
          <a:p>
            <a:pPr lvl="0" defTabSz="12763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 smtClean="0">
                <a:solidFill>
                  <a:srgbClr val="000000"/>
                </a:solidFill>
                <a:latin typeface="a_AlgeriusBlw" panose="04040705040A02020702" pitchFamily="82" charset="-52"/>
                <a:cs typeface="Times New Roman" pitchFamily="18" charset="0"/>
              </a:rPr>
              <a:t>                         1 797 </a:t>
            </a:r>
            <a:r>
              <a:rPr lang="ru-RU" altLang="ru-RU" b="1" i="1" dirty="0">
                <a:solidFill>
                  <a:srgbClr val="000000"/>
                </a:solidFill>
                <a:latin typeface="a_AlgeriusBlw" panose="04040705040A02020702" pitchFamily="82" charset="-52"/>
                <a:cs typeface="Times New Roman" pitchFamily="18" charset="0"/>
              </a:rPr>
              <a:t>год </a:t>
            </a:r>
            <a:endParaRPr lang="ru-RU" altLang="ru-RU" b="1" i="1" dirty="0">
              <a:solidFill>
                <a:prstClr val="black"/>
              </a:solidFill>
              <a:latin typeface="a_AlgeriusBlw" panose="04040705040A02020702" pitchFamily="82" charset="-52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3928" y="352425"/>
            <a:ext cx="49089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2763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i="1" dirty="0">
                <a:solidFill>
                  <a:srgbClr val="000000"/>
                </a:solidFill>
                <a:latin typeface="a_AlgeriusBlw" panose="04040705040A02020702" pitchFamily="82" charset="-52"/>
                <a:cs typeface="Times New Roman" pitchFamily="18" charset="0"/>
              </a:rPr>
              <a:t>Ведомство учреждений императрицы </a:t>
            </a:r>
            <a:r>
              <a:rPr lang="ru-RU" altLang="ru-RU" sz="2000" i="1" dirty="0" smtClean="0">
                <a:solidFill>
                  <a:srgbClr val="000000"/>
                </a:solidFill>
                <a:latin typeface="a_AlgeriusBlw" panose="04040705040A02020702" pitchFamily="82" charset="-52"/>
                <a:cs typeface="Times New Roman" pitchFamily="18" charset="0"/>
              </a:rPr>
              <a:t>Марии</a:t>
            </a:r>
            <a:endParaRPr lang="ru-RU" altLang="ru-RU" sz="2000" i="1" dirty="0">
              <a:solidFill>
                <a:prstClr val="black"/>
              </a:solidFill>
              <a:latin typeface="a_AlgeriusBlw" panose="04040705040A02020702" pitchFamily="82" charset="-52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484784"/>
            <a:ext cx="4464496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763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История открытия </a:t>
            </a:r>
            <a:r>
              <a:rPr lang="ru-RU" alt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alt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согласно указу императора Павла I его супруга Мария Федоровна взяла </a:t>
            </a:r>
            <a:r>
              <a:rPr lang="ru-RU" altLang="ru-RU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 свое попечение </a:t>
            </a:r>
            <a:r>
              <a:rPr lang="ru-RU" altLang="ru-RU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Московский и Петербургский  Воспитательные дома, коммерческое училище и ряд других заведений  </a:t>
            </a:r>
            <a:r>
              <a:rPr lang="ru-RU" alt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defTabSz="12763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 120 лет (1797–1917 ) число  учреждений выросло в 1909 г ---1192.</a:t>
            </a:r>
            <a:endParaRPr lang="ru-RU" altLang="ru-RU" b="1" dirty="0">
              <a:solidFill>
                <a:prstClr val="black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01510" y="1068038"/>
            <a:ext cx="319535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2763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Ведомство занималось:</a:t>
            </a:r>
          </a:p>
          <a:p>
            <a:pPr lvl="0" defTabSz="12763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призрением младенцев</a:t>
            </a:r>
            <a:r>
              <a:rPr lang="ru-RU" altLang="ru-RU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, </a:t>
            </a:r>
            <a:r>
              <a:rPr lang="ru-RU" altLang="ru-RU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детей старшего возраста;</a:t>
            </a:r>
            <a:endParaRPr lang="ru-RU" altLang="ru-RU" dirty="0">
              <a:solidFill>
                <a:prstClr val="black"/>
              </a:solidFill>
              <a:latin typeface="Calibri" pitchFamily="34" charset="0"/>
              <a:cs typeface="Arial" pitchFamily="34" charset="0"/>
            </a:endParaRPr>
          </a:p>
          <a:p>
            <a:pPr lvl="0" defTabSz="12763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b="1" u="sng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слепых,</a:t>
            </a:r>
            <a:r>
              <a:rPr lang="ru-RU" altLang="ru-RU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глухонемых</a:t>
            </a:r>
            <a:r>
              <a:rPr lang="ru-RU" altLang="ru-RU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 ;</a:t>
            </a:r>
            <a:r>
              <a:rPr lang="ru-RU" altLang="ru-RU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ru-RU" altLang="ru-RU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-</a:t>
            </a:r>
            <a:r>
              <a:rPr lang="ru-RU" altLang="ru-RU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женским воспитанием и образованием;</a:t>
            </a:r>
          </a:p>
          <a:p>
            <a:pPr lvl="0" defTabSz="12763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призрением и </a:t>
            </a:r>
            <a:r>
              <a:rPr lang="ru-RU" altLang="ru-RU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воспитанием </a:t>
            </a:r>
            <a:r>
              <a:rPr lang="ru-RU" altLang="ru-RU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мальчиков;</a:t>
            </a:r>
          </a:p>
          <a:p>
            <a:pPr lvl="0" defTabSz="12763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b="1" dirty="0" smtClean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воспитанием </a:t>
            </a:r>
            <a:r>
              <a:rPr lang="ru-RU" altLang="ru-RU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юношества ;  медицинской помощью.</a:t>
            </a:r>
            <a:r>
              <a:rPr lang="ru-RU" altLang="ru-RU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.</a:t>
            </a:r>
            <a:endParaRPr lang="ru-RU" altLang="ru-RU" b="1" dirty="0">
              <a:solidFill>
                <a:prstClr val="black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2918" y="4509120"/>
            <a:ext cx="426506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</a:rPr>
              <a:t>Царские особы личным примером </a:t>
            </a: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</a:rPr>
              <a:t>приобщали к филантропии верхушку российской аристократии. Опекунами заведений становились представители бюрократической элиты, высокие военные чины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26981" y="3930360"/>
            <a:ext cx="3744416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127635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5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</a:rPr>
              <a:t>4 марта 1917 </a:t>
            </a:r>
            <a:r>
              <a:rPr kumimoji="0" lang="ru-RU" alt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bat" pitchFamily="2" charset="0"/>
                <a:cs typeface="Times New Roman" pitchFamily="18" charset="0"/>
              </a:rPr>
              <a:t>ВУИМ</a:t>
            </a:r>
            <a:r>
              <a:rPr kumimoji="0" lang="ru-RU" alt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defTabSz="127635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упразднено с </a:t>
            </a:r>
            <a:r>
              <a:rPr kumimoji="0" lang="ru-RU" alt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</a:rPr>
              <a:t>подчинением его учреждений </a:t>
            </a:r>
            <a:r>
              <a:rPr kumimoji="0" lang="ru-RU" alt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  <a:hlinkClick r:id="rId4" tooltip="Министерство народного просвещения Российской империи"/>
              </a:rPr>
              <a:t>Министерству народного просвещения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9327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260648"/>
            <a:ext cx="8946092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Легенда города Кунгура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bat" pitchFamily="2" charset="0"/>
                <a:ea typeface="Times New Roman" pitchFamily="18" charset="0"/>
                <a:cs typeface="Times New Roman" pitchFamily="18" charset="0"/>
              </a:rPr>
              <a:t>                                 Кулакова Виктория Васильевна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419872" y="1014064"/>
            <a:ext cx="4536504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( 1934- 2006г).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C:\Users\Нина\AppData\Local\Microsoft\Windows\Temporary Internet Files\Content.Word\дом добра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04" y="3309844"/>
            <a:ext cx="2521585" cy="2119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1196"/>
            <a:ext cx="2477296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8" descr="ÐÐ°ÑÑÐ¸Ð½ÐºÐ¸ Ð¿Ð¾ Ð·Ð°Ð¿ÑÐ¾ÑÑ ÑÐ¾Ð¼Ð°Ð½Ð¾Ð²Ð° ÐµÐ»Ð¸Ð·Ð°Ð²ÐµÑÐ° Ð¤ÐµÐ´Ð¾ÑÐ¾Ð²Ð½Ð° ÑÐ¾ÑÐ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509936"/>
            <a:ext cx="1858962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76690" y="4369659"/>
            <a:ext cx="25618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2763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Настоятельница Марфо-Мариинской обители</a:t>
            </a:r>
          </a:p>
          <a:p>
            <a:pPr lvl="0" defTabSz="12763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Романова</a:t>
            </a:r>
          </a:p>
          <a:p>
            <a:pPr lvl="0" defTabSz="12763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Елизавета Федоровна</a:t>
            </a:r>
            <a:endParaRPr lang="ru-RU" altLang="ru-RU" sz="1600" b="1" dirty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0" name="Picture 16" descr="ÐÐ°ÑÑÐ¸Ð½ÐºÐ¸ Ð¿Ð¾ Ð·Ð°Ð¿ÑÐ¾ÑÑ Ð²Ð¾Ð¹Ð½Ð¾ ÑÑÐµÐ½ÐµÑÐºÐ¸Ð¹ ÑÐ¾ÑÐ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204864"/>
            <a:ext cx="1717781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20618" y="5517232"/>
            <a:ext cx="77048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76350" fontAlgn="base">
              <a:spcBef>
                <a:spcPct val="0"/>
              </a:spcBef>
              <a:spcAft>
                <a:spcPts val="1000"/>
              </a:spcAft>
            </a:pPr>
            <a:r>
              <a:rPr lang="ru-RU" altLang="ru-RU" sz="1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Великие мысли великого человека </a:t>
            </a:r>
            <a:r>
              <a:rPr lang="ru-RU" altLang="ru-RU" sz="16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alt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1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Многие черты характера , которые уже стали моими собственными –нежностью ,добротой, скромностью, готовностью прощать ,правдивостью или самоотречением мы обязаны людям ,которые нам их продемонстрировали!!!»</a:t>
            </a:r>
            <a:r>
              <a:rPr lang="ru-RU" alt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.</a:t>
            </a:r>
            <a:r>
              <a:rPr lang="ru-RU" altLang="ru-RU" sz="1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Швейцер</a:t>
            </a:r>
            <a:endParaRPr lang="ru-RU" altLang="ru-RU" sz="1600" b="1" i="1" dirty="0">
              <a:solidFill>
                <a:srgbClr val="C00000"/>
              </a:solidFill>
              <a:latin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340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соцкие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88" y="669184"/>
            <a:ext cx="2748930" cy="24772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212976"/>
            <a:ext cx="4260850" cy="293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79912" y="476672"/>
            <a:ext cx="46805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763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Татьяна Михайловна и Александр Павлович Высоцкие 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занимаются предпринимательской деятельностью с 80-х годов </a:t>
            </a:r>
            <a:r>
              <a:rPr lang="en-US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ru-RU" alt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века. Всё это время семья Высоцких уделяет большое внимание благотворительности. Забота о детях в детских садах, помощь медицинским учреждениям, возрождение храмов и мечетей - вот неполный перечень того, чем они занимаются</a:t>
            </a:r>
            <a:r>
              <a:rPr lang="ru-RU" altLang="ru-RU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3895789"/>
            <a:ext cx="41892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763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Т.М.Высоцкая</a:t>
            </a:r>
            <a:r>
              <a:rPr lang="ru-RU" altLang="ru-RU" sz="1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- член Попечительского совета Белогорского Свято-Николаевского мужского монастыря, с 2015 года - председатель Попечительского совета </a:t>
            </a:r>
            <a:r>
              <a:rPr lang="ru-RU" altLang="ru-RU" sz="16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Иоанно</a:t>
            </a:r>
            <a:r>
              <a:rPr lang="ru-RU" altLang="ru-RU" sz="1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-Предтеченского женского монастыря</a:t>
            </a:r>
            <a:r>
              <a:rPr lang="ru-RU" altLang="ru-RU" sz="15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291" y="-49213"/>
            <a:ext cx="311150" cy="696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631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тография к материалу: Кунгурские меценаты. Наследница доброты">
            <a:hlinkClick r:id="rId2" tgtFrame="&quot;_blank&quot;" tooltip="&quot;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2088232" cy="316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kungur-krai.ru/uploads/posts/2019-12/1576595470_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22697"/>
            <a:ext cx="4570601" cy="316835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11560" y="4293096"/>
            <a:ext cx="8208912" cy="1970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Продумано будущее монастыря</a:t>
            </a:r>
            <a:r>
              <a:rPr lang="ru-RU" sz="2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!!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b="1" dirty="0" smtClean="0">
                <a:latin typeface="Times New Roman"/>
                <a:cs typeface="Times New Roman"/>
              </a:rPr>
              <a:t>С </a:t>
            </a:r>
            <a:r>
              <a:rPr lang="ru-RU" b="1" dirty="0">
                <a:latin typeface="Times New Roman"/>
                <a:cs typeface="Times New Roman"/>
              </a:rPr>
              <a:t>2017 по </a:t>
            </a:r>
            <a:r>
              <a:rPr lang="ru-RU" b="1" dirty="0" smtClean="0">
                <a:latin typeface="Times New Roman"/>
                <a:cs typeface="Times New Roman"/>
              </a:rPr>
              <a:t>2019 годы</a:t>
            </a:r>
            <a:r>
              <a:rPr lang="ru-RU" dirty="0" smtClean="0">
                <a:latin typeface="Times New Roman"/>
                <a:cs typeface="Times New Roman"/>
              </a:rPr>
              <a:t> -газификации </a:t>
            </a:r>
            <a:r>
              <a:rPr lang="ru-RU" dirty="0">
                <a:latin typeface="Times New Roman"/>
                <a:cs typeface="Times New Roman"/>
              </a:rPr>
              <a:t>комплекса монастыря. </a:t>
            </a:r>
            <a:r>
              <a:rPr lang="ru-RU" dirty="0" smtClean="0">
                <a:latin typeface="Times New Roman"/>
                <a:cs typeface="Times New Roman"/>
              </a:rPr>
              <a:t>Дальновидность Татьяны Михайловны- Котельная Свято-Никольского храма рассчитана </a:t>
            </a:r>
            <a:r>
              <a:rPr lang="ru-RU" dirty="0">
                <a:latin typeface="Times New Roman"/>
                <a:cs typeface="Times New Roman"/>
              </a:rPr>
              <a:t>на весь монастырский комплекс- </a:t>
            </a:r>
            <a:r>
              <a:rPr lang="ru-RU" dirty="0" smtClean="0">
                <a:latin typeface="Times New Roman"/>
                <a:cs typeface="Times New Roman"/>
              </a:rPr>
              <a:t>    </a:t>
            </a:r>
            <a:r>
              <a:rPr lang="ru-RU" b="1" dirty="0" smtClean="0">
                <a:latin typeface="Times New Roman"/>
                <a:cs typeface="Times New Roman"/>
              </a:rPr>
              <a:t>когда </a:t>
            </a:r>
            <a:r>
              <a:rPr lang="ru-RU" b="1" dirty="0">
                <a:latin typeface="Times New Roman"/>
                <a:cs typeface="Times New Roman"/>
              </a:rPr>
              <a:t>будут восстановлены  остальные </a:t>
            </a:r>
            <a:r>
              <a:rPr lang="ru-RU" b="1" dirty="0" smtClean="0">
                <a:latin typeface="Times New Roman"/>
                <a:cs typeface="Times New Roman"/>
              </a:rPr>
              <a:t>здания,                                       то  </a:t>
            </a:r>
            <a:r>
              <a:rPr lang="ru-RU" b="1" dirty="0">
                <a:latin typeface="Times New Roman"/>
                <a:cs typeface="Times New Roman"/>
              </a:rPr>
              <a:t>их сразу же можно подключить </a:t>
            </a:r>
            <a:r>
              <a:rPr lang="ru-RU" dirty="0" smtClean="0">
                <a:latin typeface="Times New Roman"/>
                <a:cs typeface="Times New Roman"/>
              </a:rPr>
              <a:t>!!!  </a:t>
            </a:r>
            <a:endParaRPr lang="ru-RU" sz="1400" dirty="0">
              <a:ea typeface="Calibri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850" y="-131442"/>
            <a:ext cx="31115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9493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тография к материалу: Почётный знак для Татьяны Высоцкой">
            <a:hlinkClick r:id="rId2" tgtFrame="&quot;_blank&quot;" tooltip="&quot;Татьяна Высоцкая и Павел Миков во время церемонии награждения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3629025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52732" y="3501008"/>
            <a:ext cx="8424936" cy="2897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cs typeface="Times New Roman"/>
              </a:rPr>
              <a:t>                      </a:t>
            </a:r>
            <a:r>
              <a:rPr lang="ru-RU" sz="2000" dirty="0" smtClean="0">
                <a:latin typeface="Times New Roman"/>
                <a:cs typeface="Times New Roman"/>
              </a:rPr>
              <a:t>Уполномоченный </a:t>
            </a:r>
            <a:r>
              <a:rPr lang="ru-RU" sz="2000" dirty="0">
                <a:latin typeface="Times New Roman"/>
                <a:cs typeface="Times New Roman"/>
              </a:rPr>
              <a:t>по правам человека в Пермском </a:t>
            </a:r>
            <a:r>
              <a:rPr lang="ru-RU" sz="2000" dirty="0" smtClean="0">
                <a:latin typeface="Times New Roman"/>
                <a:cs typeface="Times New Roman"/>
              </a:rPr>
              <a:t>крае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latin typeface="Times New Roman"/>
                <a:cs typeface="Times New Roman"/>
              </a:rPr>
              <a:t>   </a:t>
            </a:r>
            <a:r>
              <a:rPr lang="ru-RU" sz="2000" dirty="0" err="1" smtClean="0">
                <a:latin typeface="Times New Roman"/>
                <a:cs typeface="Times New Roman"/>
              </a:rPr>
              <a:t>Миков</a:t>
            </a:r>
            <a:r>
              <a:rPr lang="ru-RU" sz="2000" dirty="0" smtClean="0">
                <a:latin typeface="Times New Roman"/>
                <a:cs typeface="Times New Roman"/>
              </a:rPr>
              <a:t> Павел Владимирович вручил Татьяне Михайловне Высоцкой знак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lang="ru-RU" sz="2800" dirty="0" smtClean="0">
                <a:solidFill>
                  <a:srgbClr val="FF0000"/>
                </a:solidFill>
                <a:latin typeface="Arbat" pitchFamily="2" charset="0"/>
                <a:cs typeface="Times New Roman"/>
              </a:rPr>
              <a:t>« </a:t>
            </a:r>
            <a:r>
              <a:rPr lang="ru-RU" sz="2400" b="1" dirty="0">
                <a:solidFill>
                  <a:srgbClr val="FF0000"/>
                </a:solidFill>
                <a:latin typeface="Arbat" pitchFamily="2" charset="0"/>
                <a:cs typeface="Times New Roman"/>
              </a:rPr>
              <a:t>За личный вклад в развитие </a:t>
            </a:r>
            <a:r>
              <a:rPr lang="ru-RU" sz="2400" b="1" dirty="0" smtClean="0">
                <a:solidFill>
                  <a:srgbClr val="FF0000"/>
                </a:solidFill>
                <a:latin typeface="Arbat" pitchFamily="2" charset="0"/>
                <a:cs typeface="Times New Roman"/>
              </a:rPr>
              <a:t>благотворительности в </a:t>
            </a:r>
            <a:r>
              <a:rPr lang="ru-RU" sz="2400" b="1" dirty="0">
                <a:solidFill>
                  <a:srgbClr val="FF0000"/>
                </a:solidFill>
                <a:latin typeface="Arbat" pitchFamily="2" charset="0"/>
                <a:cs typeface="Times New Roman"/>
              </a:rPr>
              <a:t>интересах людей, оказавшихся в трудной жизненной ситуации </a:t>
            </a:r>
            <a:r>
              <a:rPr lang="ru-RU" sz="2400" b="1" dirty="0" smtClean="0">
                <a:solidFill>
                  <a:srgbClr val="FF0000"/>
                </a:solidFill>
                <a:latin typeface="Arbat" pitchFamily="2" charset="0"/>
                <a:cs typeface="Times New Roman"/>
              </a:rPr>
              <a:t>                                                  в </a:t>
            </a:r>
            <a:r>
              <a:rPr lang="ru-RU" sz="2400" b="1" dirty="0">
                <a:solidFill>
                  <a:srgbClr val="FF0000"/>
                </a:solidFill>
                <a:latin typeface="Arbat" pitchFamily="2" charset="0"/>
                <a:cs typeface="Times New Roman"/>
              </a:rPr>
              <a:t>Пермском крае</a:t>
            </a:r>
            <a:r>
              <a:rPr lang="ru-RU" sz="2800" dirty="0" smtClean="0">
                <a:solidFill>
                  <a:srgbClr val="FF0000"/>
                </a:solidFill>
                <a:latin typeface="Arbat" pitchFamily="2" charset="0"/>
                <a:cs typeface="Times New Roman"/>
              </a:rPr>
              <a:t>». </a:t>
            </a:r>
            <a:endParaRPr lang="ru-RU" sz="2800" dirty="0">
              <a:solidFill>
                <a:srgbClr val="FF0000"/>
              </a:solidFill>
              <a:latin typeface="Arbat" pitchFamily="2" charset="0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99992" y="1081700"/>
            <a:ext cx="46550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      5 </a:t>
            </a:r>
            <a:r>
              <a:rPr lang="ru-RU"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декабря 2019</a:t>
            </a:r>
            <a:r>
              <a:rPr lang="ru-RU" sz="28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/>
                <a:cs typeface="Times New Roman"/>
              </a:rPr>
              <a:t>День волонтёра в России</a:t>
            </a:r>
            <a:r>
              <a:rPr lang="ru-RU" dirty="0">
                <a:solidFill>
                  <a:prstClr val="black"/>
                </a:solidFill>
                <a:latin typeface="Times New Roman"/>
                <a:cs typeface="Times New Roman"/>
              </a:rPr>
              <a:t>.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906" y="-85098"/>
            <a:ext cx="311150" cy="696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0332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51720" y="2477638"/>
            <a:ext cx="4968552" cy="1777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    Спасибо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400" b="1" smtClean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за 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внимание!!!</a:t>
            </a:r>
          </a:p>
        </p:txBody>
      </p:sp>
    </p:spTree>
    <p:extLst>
      <p:ext uri="{BB962C8B-B14F-4D97-AF65-F5344CB8AC3E}">
        <p14:creationId xmlns:p14="http://schemas.microsoft.com/office/powerpoint/2010/main" val="9270148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1187</TotalTime>
  <Words>606</Words>
  <Application>Microsoft Office PowerPoint</Application>
  <PresentationFormat>Экран (4:3)</PresentationFormat>
  <Paragraphs>91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Тема Office</vt:lpstr>
      <vt:lpstr>1_Тема Office</vt:lpstr>
      <vt:lpstr>2_Тема Office</vt:lpstr>
      <vt:lpstr>      Купечество и храмы Кунгура  в истории социального обеспечения </vt:lpstr>
      <vt:lpstr>       Князь Владимир крестивший Русь ( 960 —15 июля 1015г) г.)   повелел:  « ...всякому нищему и убогому  приходить на княжеский двор, брать кушанье, питьё и денег из казны,…» </vt:lpstr>
      <vt:lpstr>Презентация PowerPoint</vt:lpstr>
      <vt:lpstr>Презентация PowerPoint</vt:lpstr>
      <vt:lpstr>Презентация PowerPoint</vt:lpstr>
      <vt:lpstr>Презентация PowerPoint</vt:lpstr>
      <vt:lpstr> Губкин Алексей Семёнович    27.03.1816-27.11.1883  Российский предприниматель, купец, благотворитель.  Почётный гражданин Кунгура.   Основатель династии чаеторговцев                                       Копейка с рубля !!!</vt:lpstr>
      <vt:lpstr>Презентация PowerPoint</vt:lpstr>
      <vt:lpstr> На прошение кунгурской мещанки Анисьи Трапезниковой о даче ей «по старости лет безбедного пропитания», в Кунгур пришло указание от Его превосходительства господина генерала майора правителя Пермского наместничества и кавалера Ильи Васильевича Колтовского (Наместник Пермского наместничества в 1783-1796 гг.) о выдаче просительнице денег.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Купечество и храмы Кунгура  в истории социального обеспечения</dc:title>
  <dc:creator>Domik</dc:creator>
  <cp:lastModifiedBy>Domik</cp:lastModifiedBy>
  <cp:revision>36</cp:revision>
  <dcterms:created xsi:type="dcterms:W3CDTF">2019-12-15T11:08:54Z</dcterms:created>
  <dcterms:modified xsi:type="dcterms:W3CDTF">2020-01-14T17:06:52Z</dcterms:modified>
</cp:coreProperties>
</file>